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34094-CE06-EEAD-E70F-1427421F1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B265ED-8352-085A-4BD8-37D85C002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86CBA-629C-A1F8-3227-5C8A7493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ED1B3-481C-DDC2-D2D9-BD316E68D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862B8-2F84-CC69-696E-492C71838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275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B6932-4F0F-DD21-BEDF-0396C94BA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442AC-1360-C549-D992-B1B7C9830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7916F-E0C6-3716-4C70-5CD547805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86CC2-6DCE-E76D-7AD3-8109255B7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81E70-1600-C098-0054-B7E252FF3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162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56B06-CE73-530E-EC48-F540D8733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415938-F6F7-CBD5-DA0D-6F71117C1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04BB7-A274-E785-A93A-5BAA61882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A560-0161-9654-6079-3A9525303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74E40-D68B-65B3-601D-EFB8FEB48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088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68B7F-3C49-F3D1-9228-DAC0C7958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1CECE-4927-771C-27C5-A4450D271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9D4DD-5A86-D8A4-6E82-C791C7BF2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70E8-6AFD-2647-EA9B-67C86BDFD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3EE4D-043F-2CFC-05C8-7577001FE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24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2FBAB-A950-670B-21A0-259760F49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C11B5-263D-6CCB-59D5-C52CD5426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AC28F-F368-AE1F-A41D-F848F4300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0E58C-C56A-DC8D-BE77-1C6B7EA96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1D9AE-9F98-CF12-3B00-450B362D5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856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53180-174E-2D3C-BAA4-64454DEF0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D2998-7AB3-91ED-5A87-E5230B57F3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75C19-D8C2-4814-4F2C-695394913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72CC9-6BBD-24B2-F1B7-5DBAB3AFC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C73542-AD19-AD70-69DC-5B11B82BD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1E5D4-6FA4-8B3B-E432-21843935F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502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9B16D-3135-42A7-0A2A-13026625C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5928C-E602-438E-3788-41493B7A7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9C62B3-985A-10DD-C768-625002B83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44931D-6479-83A4-DA5B-BAF263C628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C4039B-E3F0-DF68-FDF9-6E116BCD0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F0F142-C0C3-12D5-4653-CF9BE3B5C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C3BF52-B2F5-C744-F7A4-757CCE80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799C99-2F76-D1E5-FA60-B40E63B31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16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A237-70FB-325F-FE8A-7D7E321D2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74DDD3-84BA-F6D9-A945-2ED14926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6A126D-68F0-D022-817B-AAAA7E654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F01807-A85B-F22F-CCB0-14911CC7F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128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233E8E-5054-A448-078E-B3B29B57F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164916-7A5C-4CED-6C84-5EA28A32E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B0877-7949-8753-E09B-CD4EAA0B9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085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1674-2452-5AF1-89C6-EBEACD5E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2A97F-F6B1-065E-2C88-1322C87FE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5C46F-A409-9D12-810D-AA35F89D7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16A67-D4F8-51ED-A80E-9D925D3DF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8BE8DD-AA28-C038-4EDE-77AD789D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25FD7-03C7-B980-EB24-528E56464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616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4363B-1202-C670-A77C-FBEA8AD19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B278A6-9A0D-7334-590C-5CC0C1D6BF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4DC78-FE5B-9AC0-0E89-8381A9085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1A4E1-7692-E794-F123-21111AFD0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55E4B-A00F-56D5-D521-9EF3582B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5FCA8-CEB5-E0C3-0FA2-826BF9783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554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1C48F4-19C8-719E-82F0-AEA1B21B1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283C2-2327-BB59-5075-BB8621968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5789C-D97E-C416-7B9A-B77D8F524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62ED2A-95FA-4B05-9023-C128A1E1200D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CC9BA-DB28-69F0-B066-4A2CC1CCEA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7D821-29F1-01BC-E86C-6E042A463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776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cid:0E3567A3-92D3-4CDE-AB0F-C1F201EAB95D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cid:6631BDD4-71DB-452A-8D20-D3654500F7EE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cid:BA5459B9-E24A-4CFA-AC9C-D499CEA97B8D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cid:32D21AB3-69FC-4DEF-AC8D-7D5F5084DC64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cid:060AD680-5F80-4398-A603-8BA8F65295E1" TargetMode="Externa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cid:8E8E258E-08DD-4A95-A5AE-D8EF4CDE784B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cid:8AA64CC6-B6E8-4017-AA05-95A018AECEBB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88541B-C4D0-FD60-CEA4-61049490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1028" y="2551299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4000" dirty="0">
                <a:solidFill>
                  <a:schemeClr val="tx2"/>
                </a:solidFill>
              </a:rPr>
              <a:t>Besser 2 Startup Procedure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1F1A6-A382-AF76-0D86-809F875EE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2000">
                <a:solidFill>
                  <a:schemeClr val="tx2"/>
                </a:solidFill>
              </a:rPr>
              <a:t>7.3.2024 version 1.0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ED2974-E659-40D9-1D96-15D9FC662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70" y="2574048"/>
            <a:ext cx="4141760" cy="262430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32703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36805225-52EA-42DD-8BA4-FAE8CE6757D9" descr="IMG_0185.jpg">
            <a:extLst>
              <a:ext uri="{FF2B5EF4-FFF2-40B4-BE49-F238E27FC236}">
                <a16:creationId xmlns:a16="http://schemas.microsoft.com/office/drawing/2014/main" id="{A0D53DA0-35E9-1D95-A235-99BDEE9FD8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18" r="9290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127F2-A88E-3587-E460-6FD5C7F27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 dirty="0"/>
              <a:t>Assumptions and Prerequisite Skills</a:t>
            </a:r>
          </a:p>
          <a:p>
            <a:pPr lvl="1"/>
            <a:r>
              <a:rPr lang="en-US" sz="2000" dirty="0"/>
              <a:t>The hydraulic pumps are turned on.</a:t>
            </a:r>
          </a:p>
          <a:p>
            <a:r>
              <a:rPr lang="en-US" sz="2000" dirty="0"/>
              <a:t>Supplies Needed</a:t>
            </a:r>
          </a:p>
          <a:p>
            <a:pPr lvl="2"/>
            <a:r>
              <a:rPr lang="en-US" dirty="0"/>
              <a:t>Standard PPE</a:t>
            </a:r>
          </a:p>
        </p:txBody>
      </p:sp>
    </p:spTree>
    <p:extLst>
      <p:ext uri="{BB962C8B-B14F-4D97-AF65-F5344CB8AC3E}">
        <p14:creationId xmlns:p14="http://schemas.microsoft.com/office/powerpoint/2010/main" val="2923562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737" y="2359203"/>
            <a:ext cx="4766186" cy="3007447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ey in CRM key on the cuber control panel and turn clockwise a quarter turn to “Enable” (Figure 1). This safety feature allows the machine to be turned on.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0D0BC1D-0707-5658-B10C-1A1995A52A23}"/>
              </a:ext>
            </a:extLst>
          </p:cNvPr>
          <p:cNvGrpSpPr/>
          <p:nvPr/>
        </p:nvGrpSpPr>
        <p:grpSpPr>
          <a:xfrm>
            <a:off x="6619220" y="1323089"/>
            <a:ext cx="4282440" cy="4211822"/>
            <a:chOff x="6619220" y="1323089"/>
            <a:chExt cx="4282440" cy="421182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917D4DF-4905-984F-F21C-DA44E4B30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r:link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82160" y="1323089"/>
              <a:ext cx="3619500" cy="38588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82869A87-257A-6E75-72AF-E8F711B9955D}"/>
                </a:ext>
              </a:extLst>
            </p:cNvPr>
            <p:cNvSpPr/>
            <p:nvPr/>
          </p:nvSpPr>
          <p:spPr>
            <a:xfrm>
              <a:off x="6619220" y="3252536"/>
              <a:ext cx="1325880" cy="704850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54C7B2-16EE-2530-3F0A-3B620E2FB567}"/>
                </a:ext>
              </a:extLst>
            </p:cNvPr>
            <p:cNvSpPr txBox="1"/>
            <p:nvPr/>
          </p:nvSpPr>
          <p:spPr>
            <a:xfrm>
              <a:off x="8610143" y="5165579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4623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7523"/>
            <a:ext cx="4692314" cy="4859440"/>
          </a:xfrm>
        </p:spPr>
        <p:txBody>
          <a:bodyPr>
            <a:normAutofit/>
          </a:bodyPr>
          <a:lstStyle/>
          <a:p>
            <a:pPr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 At the cuber control panel, pull out the “Emergency Stop” button and push “Master Start/Auto Enable” to start up the hydraulic pumps (Figure 2, Yellow arrow).</a:t>
            </a:r>
          </a:p>
          <a:p>
            <a:pPr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 At cuber control panel, turn “Cuber” switch to Auto. Then turn the “Pattern Maker” switch to Auto. Make sure the “Program” key is turned on (Figure 2).</a:t>
            </a:r>
          </a:p>
          <a:p>
            <a:pPr marL="0" indent="0">
              <a:buNone/>
            </a:pPr>
            <a:endParaRPr lang="en-US" sz="20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0AE9174-987C-747E-2F89-A5370A449727}"/>
              </a:ext>
            </a:extLst>
          </p:cNvPr>
          <p:cNvGrpSpPr/>
          <p:nvPr/>
        </p:nvGrpSpPr>
        <p:grpSpPr>
          <a:xfrm>
            <a:off x="5982449" y="1112719"/>
            <a:ext cx="5598045" cy="4526893"/>
            <a:chOff x="5982449" y="1112719"/>
            <a:chExt cx="5598045" cy="452689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9E08A3B-B05C-539F-2CD7-D215FF56F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r:link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82449" y="1112719"/>
              <a:ext cx="5543415" cy="41575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1B2DAA6A-57A4-1004-2BF3-155047EEC261}"/>
                </a:ext>
              </a:extLst>
            </p:cNvPr>
            <p:cNvSpPr/>
            <p:nvPr/>
          </p:nvSpPr>
          <p:spPr>
            <a:xfrm rot="7553058">
              <a:off x="10675619" y="2088103"/>
              <a:ext cx="1356360" cy="453390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7CBBD07-2F9C-FF82-7C7E-440C971A21DB}"/>
                </a:ext>
              </a:extLst>
            </p:cNvPr>
            <p:cNvSpPr/>
            <p:nvPr/>
          </p:nvSpPr>
          <p:spPr>
            <a:xfrm>
              <a:off x="7811715" y="2481701"/>
              <a:ext cx="1066800" cy="105918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BAB1976-10D8-20C9-B01A-35F4AC2AE35F}"/>
                </a:ext>
              </a:extLst>
            </p:cNvPr>
            <p:cNvSpPr/>
            <p:nvPr/>
          </p:nvSpPr>
          <p:spPr>
            <a:xfrm>
              <a:off x="7831379" y="3568380"/>
              <a:ext cx="1066800" cy="105918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C871A1D-2B48-D08D-6ACF-1AB94F4B61F1}"/>
                </a:ext>
              </a:extLst>
            </p:cNvPr>
            <p:cNvSpPr txBox="1"/>
            <p:nvPr/>
          </p:nvSpPr>
          <p:spPr>
            <a:xfrm>
              <a:off x="8272389" y="5270280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9116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064774"/>
            <a:ext cx="4107427" cy="3928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4.  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On the screen, go to “Screen Selector” in the bottom right corner of the screen (Figure 3) and then click “Product Report” (</a:t>
            </a:r>
            <a:r>
              <a:rPr lang="en-US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Next slide, f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igure 4). Make sure the “Resettable Cube Counter” is set to 0. </a:t>
            </a:r>
            <a:r>
              <a:rPr lang="en-US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Press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“Run Screen” in the bottom left corner to go back to the home screen (next slide, figure 5).</a:t>
            </a:r>
          </a:p>
          <a:p>
            <a:pPr marL="0" indent="0">
              <a:buNone/>
            </a:pPr>
            <a:endParaRPr lang="en-US" sz="20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0280EBC-C635-6948-F355-F22CC3BA5B00}"/>
              </a:ext>
            </a:extLst>
          </p:cNvPr>
          <p:cNvGrpSpPr/>
          <p:nvPr/>
        </p:nvGrpSpPr>
        <p:grpSpPr>
          <a:xfrm>
            <a:off x="5707379" y="1423887"/>
            <a:ext cx="5646420" cy="4604147"/>
            <a:chOff x="5707379" y="1423887"/>
            <a:chExt cx="5646420" cy="460414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5B3EFE-29B8-3D1E-3C62-3335DA3B7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r:link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7379" y="1423887"/>
              <a:ext cx="5646420" cy="42348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47ECE87-B733-3644-4C2A-8809A1D7CE8C}"/>
                </a:ext>
              </a:extLst>
            </p:cNvPr>
            <p:cNvSpPr txBox="1"/>
            <p:nvPr/>
          </p:nvSpPr>
          <p:spPr>
            <a:xfrm>
              <a:off x="8048822" y="5658702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3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750A197-CC49-F09F-BD11-DAB91A3E92D3}"/>
                </a:ext>
              </a:extLst>
            </p:cNvPr>
            <p:cNvSpPr/>
            <p:nvPr/>
          </p:nvSpPr>
          <p:spPr>
            <a:xfrm>
              <a:off x="10048567" y="4914611"/>
              <a:ext cx="1002891" cy="511278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6251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AC2A2E3-44D2-37C1-F157-D3959FC39709}"/>
              </a:ext>
            </a:extLst>
          </p:cNvPr>
          <p:cNvGrpSpPr/>
          <p:nvPr/>
        </p:nvGrpSpPr>
        <p:grpSpPr>
          <a:xfrm>
            <a:off x="540776" y="1410684"/>
            <a:ext cx="11208401" cy="4479442"/>
            <a:chOff x="540776" y="1410684"/>
            <a:chExt cx="11208401" cy="447944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5FD6FB5-0F45-7D9E-4081-C7595A71A8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r:link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776" y="1410684"/>
              <a:ext cx="5382174" cy="40366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47A24B8-8081-4F1E-2E52-599B19B75904}"/>
                </a:ext>
              </a:extLst>
            </p:cNvPr>
            <p:cNvSpPr/>
            <p:nvPr/>
          </p:nvSpPr>
          <p:spPr>
            <a:xfrm>
              <a:off x="2560387" y="4532725"/>
              <a:ext cx="842010" cy="4988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30E9392-7741-A378-7443-8FB3D3444FE1}"/>
                </a:ext>
              </a:extLst>
            </p:cNvPr>
            <p:cNvSpPr txBox="1"/>
            <p:nvPr/>
          </p:nvSpPr>
          <p:spPr>
            <a:xfrm>
              <a:off x="2560387" y="5484456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4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054338A-86A4-86F9-6667-2EE83C4A59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r:link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2" t="7458" r="7457" b="3898"/>
            <a:stretch>
              <a:fillRect/>
            </a:stretch>
          </p:blipFill>
          <p:spPr bwMode="auto">
            <a:xfrm>
              <a:off x="6362725" y="1420312"/>
              <a:ext cx="5386452" cy="4100482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5F49646-BCDA-723E-AE84-A2613981D555}"/>
                </a:ext>
              </a:extLst>
            </p:cNvPr>
            <p:cNvSpPr txBox="1"/>
            <p:nvPr/>
          </p:nvSpPr>
          <p:spPr>
            <a:xfrm>
              <a:off x="8668079" y="5520794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5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CFC341C-1FE1-CDD7-DEFE-171603AE288B}"/>
                </a:ext>
              </a:extLst>
            </p:cNvPr>
            <p:cNvSpPr/>
            <p:nvPr/>
          </p:nvSpPr>
          <p:spPr>
            <a:xfrm>
              <a:off x="7293778" y="2847504"/>
              <a:ext cx="1780774" cy="810095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95567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7D966-5081-837A-5FA7-AB0CE2645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783"/>
            <a:ext cx="440756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5.  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Walk over to the Splitter/Turn-over panel. If “Light Curtain” button is lit up, push it in to reset. (Figure 6, yellow arrow). It should no longer be lit up. </a:t>
            </a:r>
          </a:p>
          <a:p>
            <a:pPr marL="0" indent="0">
              <a:buNone/>
            </a:pPr>
            <a:r>
              <a:rPr lang="en-US" sz="20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6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 On the screen, verify that the “Step Count Powerfeed” is on. Turn control to Auto, and then push the “Master Start/Auto Enable” button. (Figure 6).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21C4A7F-C5D1-0F2F-2F20-1BF52B9576BD}"/>
              </a:ext>
            </a:extLst>
          </p:cNvPr>
          <p:cNvGrpSpPr/>
          <p:nvPr/>
        </p:nvGrpSpPr>
        <p:grpSpPr>
          <a:xfrm>
            <a:off x="5500436" y="423227"/>
            <a:ext cx="6196266" cy="6092126"/>
            <a:chOff x="5500436" y="423227"/>
            <a:chExt cx="6196266" cy="609212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A57FBA6-2981-7C72-0248-0D6269E2A5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r:link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87" t="40577" r="8205" b="2404"/>
            <a:stretch>
              <a:fillRect/>
            </a:stretch>
          </p:blipFill>
          <p:spPr bwMode="auto">
            <a:xfrm>
              <a:off x="5500436" y="423227"/>
              <a:ext cx="6196266" cy="5722794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126EE42-4009-95EB-30A5-2BF87DEE5233}"/>
                </a:ext>
              </a:extLst>
            </p:cNvPr>
            <p:cNvSpPr/>
            <p:nvPr/>
          </p:nvSpPr>
          <p:spPr>
            <a:xfrm flipV="1">
              <a:off x="8598569" y="545432"/>
              <a:ext cx="1267326" cy="1275397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C62DCD-A3A4-AD24-E517-A37D11042A99}"/>
                </a:ext>
              </a:extLst>
            </p:cNvPr>
            <p:cNvSpPr/>
            <p:nvPr/>
          </p:nvSpPr>
          <p:spPr>
            <a:xfrm>
              <a:off x="5847851" y="545431"/>
              <a:ext cx="1349361" cy="1275397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D2D46602-F4EE-B1B8-4C21-96CC76FCEC9B}"/>
                </a:ext>
              </a:extLst>
            </p:cNvPr>
            <p:cNvSpPr/>
            <p:nvPr/>
          </p:nvSpPr>
          <p:spPr>
            <a:xfrm rot="2183223">
              <a:off x="8972316" y="2952837"/>
              <a:ext cx="1273810" cy="663575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6D3AFFD-BD8E-DBC0-53D9-2A7930EA800D}"/>
                </a:ext>
              </a:extLst>
            </p:cNvPr>
            <p:cNvSpPr txBox="1"/>
            <p:nvPr/>
          </p:nvSpPr>
          <p:spPr>
            <a:xfrm>
              <a:off x="8417899" y="6146021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1726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0B3EE-ABFB-4F39-BF81-D9F0D0C1F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7130" y="2308320"/>
            <a:ext cx="3479726" cy="19302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7</a:t>
            </a:r>
            <a:r>
              <a:rPr lang="en-US" sz="20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 Next go to Depalleter Panel. Turn Depalleter to Auto (Figure 7).</a:t>
            </a:r>
          </a:p>
          <a:p>
            <a:pPr marL="0" indent="0">
              <a:buNone/>
            </a:pPr>
            <a:endParaRPr lang="en-US" sz="2000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This completes the startup procedure.</a:t>
            </a:r>
            <a:endParaRPr lang="en-US" sz="20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9C94ACF-C169-62FC-6C99-CAD6C4BF2611}"/>
              </a:ext>
            </a:extLst>
          </p:cNvPr>
          <p:cNvGrpSpPr/>
          <p:nvPr/>
        </p:nvGrpSpPr>
        <p:grpSpPr>
          <a:xfrm>
            <a:off x="7083753" y="730979"/>
            <a:ext cx="4047032" cy="5815316"/>
            <a:chOff x="7083753" y="730979"/>
            <a:chExt cx="4047032" cy="581531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BE521D6-BB8D-BCFB-1765-83CEA3E75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r:link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83753" y="730979"/>
              <a:ext cx="4047032" cy="539604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3F465E2-8512-813B-0478-A189575374A0}"/>
                </a:ext>
              </a:extLst>
            </p:cNvPr>
            <p:cNvSpPr/>
            <p:nvPr/>
          </p:nvSpPr>
          <p:spPr>
            <a:xfrm>
              <a:off x="8442424" y="1374378"/>
              <a:ext cx="1329690" cy="140589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C41966F-F7D1-A0EA-4B7A-3927B9B08E01}"/>
                </a:ext>
              </a:extLst>
            </p:cNvPr>
            <p:cNvSpPr txBox="1"/>
            <p:nvPr/>
          </p:nvSpPr>
          <p:spPr>
            <a:xfrm>
              <a:off x="8808580" y="6176963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7922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350B1154F9524F961B68EDA8A93171" ma:contentTypeVersion="5" ma:contentTypeDescription="Create a new document." ma:contentTypeScope="" ma:versionID="afb7fa54c351a0eb6cf77ea775d7a868">
  <xsd:schema xmlns:xsd="http://www.w3.org/2001/XMLSchema" xmlns:xs="http://www.w3.org/2001/XMLSchema" xmlns:p="http://schemas.microsoft.com/office/2006/metadata/properties" xmlns:ns3="78efbfc9-02b1-4c39-859b-409bca21c6fa" targetNamespace="http://schemas.microsoft.com/office/2006/metadata/properties" ma:root="true" ma:fieldsID="499009d406f83536068a2b7e05276ea8" ns3:_="">
    <xsd:import namespace="78efbfc9-02b1-4c39-859b-409bca21c6fa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efbfc9-02b1-4c39-859b-409bca21c6fa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FF20EE7-923A-4719-9C9E-261D97B669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efbfc9-02b1-4c39-859b-409bca21c6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126FB1-42C5-4E18-8E69-5966F0DDED6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DAB01F-45F7-4020-9857-072EEA81A994}">
  <ds:schemaRefs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78efbfc9-02b1-4c39-859b-409bca21c6fa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4657</TotalTime>
  <Words>326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Besser 2 Startup Procedure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Calculating Yield</dc:title>
  <dc:creator>Jason Bell</dc:creator>
  <cp:lastModifiedBy>Weber, Matthew</cp:lastModifiedBy>
  <cp:revision>7</cp:revision>
  <dcterms:created xsi:type="dcterms:W3CDTF">2024-07-01T11:50:05Z</dcterms:created>
  <dcterms:modified xsi:type="dcterms:W3CDTF">2024-09-18T02:31:38Z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0x0101003F350B1154F9524F961B68EDA8A93171</vt:lpwstr>
  </property>
</Properties>
</file>

<file path=docProps/thumbnail.jpeg>
</file>